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0"/>
  </p:notesMasterIdLst>
  <p:sldIdLst>
    <p:sldId id="256" r:id="rId2"/>
    <p:sldId id="258" r:id="rId3"/>
    <p:sldId id="311" r:id="rId4"/>
    <p:sldId id="257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61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2" r:id="rId58"/>
    <p:sldId id="314" r:id="rId5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300"/>
    <a:srgbClr val="731719"/>
    <a:srgbClr val="006600"/>
    <a:srgbClr val="644C4C"/>
    <a:srgbClr val="1A1422"/>
    <a:srgbClr val="001132"/>
    <a:srgbClr val="764300"/>
    <a:srgbClr val="663300"/>
    <a:srgbClr val="C45D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BAD9E-2AE9-43B6-8CB6-4F89F528D29E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8F87B-19E5-444D-8055-D96248116B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378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8F87B-19E5-444D-8055-D96248116B0D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5F6AB-BFEB-4656-85BC-E3BC62004FB1}" type="datetimeFigureOut">
              <a:rPr lang="ru-RU" smtClean="0"/>
              <a:pPr/>
              <a:t>12.02.2019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F7DCB-D071-40FC-BFF4-D2ACAFD2E7AC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26.xml"/><Relationship Id="rId3" Type="http://schemas.openxmlformats.org/officeDocument/2006/relationships/slide" Target="slide18.xml"/><Relationship Id="rId7" Type="http://schemas.openxmlformats.org/officeDocument/2006/relationships/slide" Target="slide22.xml"/><Relationship Id="rId12" Type="http://schemas.openxmlformats.org/officeDocument/2006/relationships/slide" Target="slide27.xml"/><Relationship Id="rId2" Type="http://schemas.openxmlformats.org/officeDocument/2006/relationships/slide" Target="slide17.xml"/><Relationship Id="rId16" Type="http://schemas.openxmlformats.org/officeDocument/2006/relationships/slide" Target="slide4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1.xml"/><Relationship Id="rId11" Type="http://schemas.openxmlformats.org/officeDocument/2006/relationships/slide" Target="slide28.xml"/><Relationship Id="rId5" Type="http://schemas.openxmlformats.org/officeDocument/2006/relationships/slide" Target="slide20.xml"/><Relationship Id="rId15" Type="http://schemas.openxmlformats.org/officeDocument/2006/relationships/slide" Target="slide24.xml"/><Relationship Id="rId10" Type="http://schemas.openxmlformats.org/officeDocument/2006/relationships/slide" Target="slide29.xml"/><Relationship Id="rId4" Type="http://schemas.openxmlformats.org/officeDocument/2006/relationships/slide" Target="slide19.xml"/><Relationship Id="rId9" Type="http://schemas.openxmlformats.org/officeDocument/2006/relationships/slide" Target="slide30.xml"/><Relationship Id="rId14" Type="http://schemas.openxmlformats.org/officeDocument/2006/relationships/slide" Target="slide2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slide" Target="slide32.xml"/><Relationship Id="rId1" Type="http://schemas.openxmlformats.org/officeDocument/2006/relationships/slideLayout" Target="../slideLayouts/slideLayout2.xml"/><Relationship Id="rId5" Type="http://schemas.openxmlformats.org/officeDocument/2006/relationships/slide" Target="slide4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slide" Target="slide39.xml"/><Relationship Id="rId3" Type="http://schemas.openxmlformats.org/officeDocument/2006/relationships/image" Target="../media/image2.png"/><Relationship Id="rId7" Type="http://schemas.openxmlformats.org/officeDocument/2006/relationships/slide" Target="slide37.xml"/><Relationship Id="rId2" Type="http://schemas.openxmlformats.org/officeDocument/2006/relationships/slide" Target="slide3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38.xml"/><Relationship Id="rId5" Type="http://schemas.openxmlformats.org/officeDocument/2006/relationships/slide" Target="slide36.xml"/><Relationship Id="rId4" Type="http://schemas.openxmlformats.org/officeDocument/2006/relationships/slide" Target="slide40.xml"/><Relationship Id="rId9" Type="http://schemas.openxmlformats.org/officeDocument/2006/relationships/slide" Target="slid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slide" Target="slide41.xml"/><Relationship Id="rId2" Type="http://schemas.openxmlformats.org/officeDocument/2006/relationships/slide" Target="slide3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5.xml"/><Relationship Id="rId4" Type="http://schemas.openxmlformats.org/officeDocument/2006/relationships/slide" Target="slide3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8.xml"/><Relationship Id="rId7" Type="http://schemas.openxmlformats.org/officeDocument/2006/relationships/slide" Target="slide14.xml"/><Relationship Id="rId12" Type="http://schemas.openxmlformats.org/officeDocument/2006/relationships/slide" Target="slide4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11" Type="http://schemas.openxmlformats.org/officeDocument/2006/relationships/slide" Target="slide6.xml"/><Relationship Id="rId5" Type="http://schemas.openxmlformats.org/officeDocument/2006/relationships/slide" Target="slide10.xml"/><Relationship Id="rId10" Type="http://schemas.openxmlformats.org/officeDocument/2006/relationships/slide" Target="slide11.xml"/><Relationship Id="rId4" Type="http://schemas.openxmlformats.org/officeDocument/2006/relationships/slide" Target="slide9.xml"/><Relationship Id="rId9" Type="http://schemas.openxmlformats.org/officeDocument/2006/relationships/slide" Target="slide1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Изобразительно-выразительные средства русского языка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357562"/>
            <a:ext cx="6400800" cy="1752600"/>
          </a:xfrm>
        </p:spPr>
        <p:txBody>
          <a:bodyPr/>
          <a:lstStyle/>
          <a:p>
            <a:r>
              <a:rPr lang="ru-RU" dirty="0" smtClean="0">
                <a:solidFill>
                  <a:srgbClr val="261300"/>
                </a:solidFill>
                <a:latin typeface="Monotype Corsiva" pitchFamily="66" charset="0"/>
              </a:rPr>
              <a:t>Тренажёр для подготовки к ЕГЭ по русскому языку (задание 26)</a:t>
            </a:r>
            <a:endParaRPr lang="ru-RU" dirty="0">
              <a:solidFill>
                <a:srgbClr val="26130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pic>
        <p:nvPicPr>
          <p:cNvPr id="6" name="Рисунок 5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 rot="10800000">
            <a:off x="5642061" y="3612114"/>
            <a:ext cx="3071834" cy="298599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071670" y="4643446"/>
            <a:ext cx="503535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Monotype Corsiva" pitchFamily="66" charset="0"/>
              </a:rPr>
              <a:t>Автор презентации: Гербер Валентина Владимировна, 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учитель русского языка и литературы </a:t>
            </a:r>
          </a:p>
          <a:p>
            <a:pPr algn="ctr"/>
            <a:r>
              <a:rPr lang="ru-RU" dirty="0" smtClean="0">
                <a:latin typeface="Monotype Corsiva" pitchFamily="66" charset="0"/>
              </a:rPr>
              <a:t>МБОУ Парабельской СОШ </a:t>
            </a:r>
            <a:r>
              <a:rPr lang="ru-RU" dirty="0" err="1" smtClean="0">
                <a:latin typeface="Monotype Corsiva" pitchFamily="66" charset="0"/>
              </a:rPr>
              <a:t>им.Н.А.Образцова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9" name="Рисунок 8" descr="babochkia-314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86710" y="1357298"/>
            <a:ext cx="895949" cy="1023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Метонимия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иносказательное обозначение предмета речи, «переименование», замена одного понятия другим, имеющим с ним причинную связь.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357562"/>
            <a:ext cx="587859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Серые шлемы с красной звездою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Белой ораве крикнули: «Стой!»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В.В.Маяковский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Синекдоха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разновидность метонимии, когда название части употребляется вместо названия целого или наоборот.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3108" y="3214686"/>
            <a:ext cx="516840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 слышно было до рассвета,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как  ликовал 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француз.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(т.е. французская армия)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А.С.Пушкин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Гипербола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излишнее преувеличение тех или иных свойств изображаемого предмета.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71670" y="3429000"/>
            <a:ext cx="515076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Раздирает рот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зевота шире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Мексиканского залива.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В.В.Маяковский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Литота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чрезмерное преуменьшение свойств изображаемого предмета или явления.</a:t>
            </a:r>
            <a:endParaRPr lang="ru-RU" sz="28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3429000"/>
            <a:ext cx="549862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Ваш шпиц, прелестный шпиц,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не более напёрстка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А.С. Грибоедов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Ирония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скрытая насмешка; употребление слова или выражения в смысле, обратном буквальному.</a:t>
            </a:r>
            <a:endParaRPr lang="ru-RU" sz="28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01" y="3571876"/>
            <a:ext cx="64973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Отколе,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умная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бредёшь ты,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голова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?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(обращение к ослу в басне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И.А.Крылова)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Monotype Corsiva" pitchFamily="66" charset="0"/>
              </a:rPr>
              <a:t>Перифраза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замена названия предмета или явления описанием их отличительных признаков или указанием на характерные черты. Используется для того, чтобы избежать речевого повтора.</a:t>
            </a:r>
            <a:endParaRPr lang="ru-RU" sz="28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429000"/>
            <a:ext cx="772358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Царь зверей (вместо лев).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Братья наши меньшие (вместо животные).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Автор «Героя нашего времени»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(вместо М.Ю.Лермонтов)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Синтаксические средства (фигуры речи)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4" name="Скругленный прямоугольник 13">
            <a:hlinkClick r:id="rId2" action="ppaction://hlinksldjump"/>
          </p:cNvPr>
          <p:cNvSpPr/>
          <p:nvPr/>
        </p:nvSpPr>
        <p:spPr>
          <a:xfrm>
            <a:off x="714348" y="928670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антитеза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5" name="Скругленный прямоугольник 14">
            <a:hlinkClick r:id="rId3" action="ppaction://hlinksldjump"/>
          </p:cNvPr>
          <p:cNvSpPr/>
          <p:nvPr/>
        </p:nvSpPr>
        <p:spPr>
          <a:xfrm>
            <a:off x="714348" y="1643050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инверсия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>
            <a:hlinkClick r:id="rId4" action="ppaction://hlinksldjump"/>
          </p:cNvPr>
          <p:cNvSpPr/>
          <p:nvPr/>
        </p:nvSpPr>
        <p:spPr>
          <a:xfrm>
            <a:off x="714348" y="2357430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градация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7" name="Скругленный прямоугольник 16">
            <a:hlinkClick r:id="rId5" action="ppaction://hlinksldjump"/>
          </p:cNvPr>
          <p:cNvSpPr/>
          <p:nvPr/>
        </p:nvSpPr>
        <p:spPr>
          <a:xfrm>
            <a:off x="714348" y="3071810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оксюморон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8" name="Скругленный прямоугольник 17">
            <a:hlinkClick r:id="rId6" action="ppaction://hlinksldjump"/>
          </p:cNvPr>
          <p:cNvSpPr/>
          <p:nvPr/>
        </p:nvSpPr>
        <p:spPr>
          <a:xfrm>
            <a:off x="714348" y="3857628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парцелляция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9" name="Скругленный прямоугольник 18">
            <a:hlinkClick r:id="rId7" action="ppaction://hlinksldjump"/>
          </p:cNvPr>
          <p:cNvSpPr/>
          <p:nvPr/>
        </p:nvSpPr>
        <p:spPr>
          <a:xfrm>
            <a:off x="714348" y="4643446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анафора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0" name="Скругленный прямоугольник 19">
            <a:hlinkClick r:id="rId8" action="ppaction://hlinksldjump"/>
          </p:cNvPr>
          <p:cNvSpPr/>
          <p:nvPr/>
        </p:nvSpPr>
        <p:spPr>
          <a:xfrm>
            <a:off x="714348" y="5429264"/>
            <a:ext cx="3643338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эпифора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1" name="Скругленный прямоугольник 20">
            <a:hlinkClick r:id="rId9" action="ppaction://hlinksldjump"/>
          </p:cNvPr>
          <p:cNvSpPr/>
          <p:nvPr/>
        </p:nvSpPr>
        <p:spPr>
          <a:xfrm>
            <a:off x="4714876" y="5429264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1132"/>
                </a:solidFill>
                <a:latin typeface="Monotype Corsiva" pitchFamily="66" charset="0"/>
              </a:rPr>
              <a:t>о</a:t>
            </a:r>
            <a:r>
              <a:rPr lang="ru-RU" sz="2400" dirty="0" smtClean="0">
                <a:solidFill>
                  <a:srgbClr val="001132"/>
                </a:solidFill>
                <a:latin typeface="Monotype Corsiva" pitchFamily="66" charset="0"/>
              </a:rPr>
              <a:t>днородные члены предложения</a:t>
            </a:r>
            <a:endParaRPr lang="ru-RU" sz="24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2" name="Скругленный прямоугольник 21">
            <a:hlinkClick r:id="rId10" action="ppaction://hlinksldjump"/>
          </p:cNvPr>
          <p:cNvSpPr/>
          <p:nvPr/>
        </p:nvSpPr>
        <p:spPr>
          <a:xfrm>
            <a:off x="4714876" y="4643446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1132"/>
                </a:solidFill>
                <a:latin typeface="Monotype Corsiva" pitchFamily="66" charset="0"/>
              </a:rPr>
              <a:t>с</a:t>
            </a:r>
            <a:r>
              <a:rPr lang="ru-RU" sz="2400" dirty="0" smtClean="0">
                <a:solidFill>
                  <a:srgbClr val="001132"/>
                </a:solidFill>
                <a:latin typeface="Monotype Corsiva" pitchFamily="66" charset="0"/>
              </a:rPr>
              <a:t>интаксический параллелизм</a:t>
            </a:r>
            <a:endParaRPr lang="ru-RU" sz="24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3" name="Скругленный прямоугольник 22">
            <a:hlinkClick r:id="rId11" action="ppaction://hlinksldjump"/>
          </p:cNvPr>
          <p:cNvSpPr/>
          <p:nvPr/>
        </p:nvSpPr>
        <p:spPr>
          <a:xfrm>
            <a:off x="4714876" y="3857628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rgbClr val="001132"/>
                </a:solidFill>
                <a:latin typeface="Monotype Corsiva" pitchFamily="66" charset="0"/>
              </a:rPr>
              <a:t>в</a:t>
            </a:r>
            <a:r>
              <a:rPr lang="ru-RU" sz="2400" dirty="0" smtClean="0">
                <a:solidFill>
                  <a:srgbClr val="001132"/>
                </a:solidFill>
                <a:latin typeface="Monotype Corsiva" pitchFamily="66" charset="0"/>
              </a:rPr>
              <a:t>опросно-ответная форма изложения</a:t>
            </a:r>
            <a:endParaRPr lang="ru-RU" sz="24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4" name="Скругленный прямоугольник 23">
            <a:hlinkClick r:id="rId12" action="ppaction://hlinksldjump"/>
          </p:cNvPr>
          <p:cNvSpPr/>
          <p:nvPr/>
        </p:nvSpPr>
        <p:spPr>
          <a:xfrm>
            <a:off x="4714876" y="3071810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1132"/>
                </a:solidFill>
                <a:latin typeface="Monotype Corsiva" pitchFamily="66" charset="0"/>
              </a:rPr>
              <a:t>л</a:t>
            </a:r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ексический повтор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5" name="Скругленный прямоугольник 24">
            <a:hlinkClick r:id="rId13" action="ppaction://hlinksldjump"/>
          </p:cNvPr>
          <p:cNvSpPr/>
          <p:nvPr/>
        </p:nvSpPr>
        <p:spPr>
          <a:xfrm>
            <a:off x="4714876" y="2357430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эллипсис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6" name="Скругленный прямоугольник 25">
            <a:hlinkClick r:id="rId14" action="ppaction://hlinksldjump"/>
          </p:cNvPr>
          <p:cNvSpPr/>
          <p:nvPr/>
        </p:nvSpPr>
        <p:spPr>
          <a:xfrm>
            <a:off x="4714876" y="1643050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1132"/>
                </a:solidFill>
                <a:latin typeface="Monotype Corsiva" pitchFamily="66" charset="0"/>
              </a:rPr>
              <a:t>р</a:t>
            </a:r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иторическое обращение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7" name="Скругленный прямоугольник 26">
            <a:hlinkClick r:id="rId15" action="ppaction://hlinksldjump"/>
          </p:cNvPr>
          <p:cNvSpPr/>
          <p:nvPr/>
        </p:nvSpPr>
        <p:spPr>
          <a:xfrm>
            <a:off x="4714876" y="928670"/>
            <a:ext cx="3786214" cy="64294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rgbClr val="001132"/>
                </a:solidFill>
                <a:latin typeface="Monotype Corsiva" pitchFamily="66" charset="0"/>
              </a:rPr>
              <a:t>р</a:t>
            </a:r>
            <a:r>
              <a:rPr lang="ru-RU" sz="2800" dirty="0" smtClean="0">
                <a:solidFill>
                  <a:srgbClr val="001132"/>
                </a:solidFill>
                <a:latin typeface="Monotype Corsiva" pitchFamily="66" charset="0"/>
              </a:rPr>
              <a:t>иторический вопрос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29" name="Управляющая кнопка: домой 28">
            <a:hlinkClick r:id="rId16" action="ppaction://hlinksldjump" highlightClick="1"/>
          </p:cNvPr>
          <p:cNvSpPr/>
          <p:nvPr/>
        </p:nvSpPr>
        <p:spPr>
          <a:xfrm>
            <a:off x="4143372" y="6143644"/>
            <a:ext cx="785818" cy="64294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Антитеза </a:t>
            </a:r>
            <a:r>
              <a:rPr lang="ru-RU" sz="2800" dirty="0" smtClean="0">
                <a:latin typeface="Monotype Corsiva" pitchFamily="66" charset="0"/>
              </a:rPr>
              <a:t>– резкое противопоставление понятий, мыслей, образов. Антитеза часто создаётся с помощью антонимов.</a:t>
            </a:r>
            <a:endParaRPr lang="ru-RU" sz="28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429000"/>
            <a:ext cx="61510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убогая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обильная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могучая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бессильная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Матушка-Русь!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Н.А.Некрасов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43042" y="1000108"/>
            <a:ext cx="6215106" cy="17859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Инверсия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обратный порядок слов.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571876"/>
            <a:ext cx="46602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Досадно было, боя ждали.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М.Ю.Лермонтов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Градация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расположение слов или выражений по нарастанию или убыванию их значения (смыслового или эмоционального).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3643314"/>
            <a:ext cx="63482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Все грани чувств, все грани правды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Стёрты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в мирах, в годах, в часах.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А.Белый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7658128" cy="564360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Уважаемый ученик! 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Monotype Corsiva" pitchFamily="66" charset="0"/>
              </a:rPr>
              <a:t>  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Данная презентация поможет Вам повторить   сведения по теме «Изобразительно-выразительные средства русского языка» и закрепить их, выполнив тест. Презентация состоит из двух частей: теория и практика. Вы можете выбрать любой путь для повторения. Все действия  в презентации совершаются по щелчку.  Наведите курсор мыши на нужный объект – и дерзайте! Вы можете сначала повторить теорию, а можете начать сразу с практики! На каждом слайде в части «Теория»есть значок      , который позволит вам сразу же перейти к тесту, точно так же в части «Практика» значок       позволит вам вернуться в теорию. </a:t>
            </a:r>
          </a:p>
          <a:p>
            <a:pPr algn="ctr">
              <a:buNone/>
            </a:pPr>
            <a:r>
              <a:rPr lang="ru-RU" sz="4100" b="1" dirty="0" smtClean="0">
                <a:solidFill>
                  <a:srgbClr val="731719"/>
                </a:solidFill>
                <a:latin typeface="Monotype Corsiva" pitchFamily="66" charset="0"/>
              </a:rPr>
              <a:t>Удачи!</a:t>
            </a:r>
            <a:endParaRPr lang="ru-RU" sz="4100" b="1" dirty="0">
              <a:solidFill>
                <a:srgbClr val="731719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71406" y="285728"/>
            <a:ext cx="3071834" cy="2985994"/>
          </a:xfrm>
          <a:prstGeom prst="rect">
            <a:avLst/>
          </a:prstGeom>
        </p:spPr>
      </p:pic>
      <p:sp>
        <p:nvSpPr>
          <p:cNvPr id="5" name="Управляющая кнопка: документ 4">
            <a:hlinkClick r:id="" action="ppaction://noaction" highlightClick="1"/>
          </p:cNvPr>
          <p:cNvSpPr/>
          <p:nvPr/>
        </p:nvSpPr>
        <p:spPr>
          <a:xfrm>
            <a:off x="2143108" y="4714884"/>
            <a:ext cx="285752" cy="285752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Управляющая кнопка: домой 5">
            <a:hlinkClick r:id="" action="ppaction://noaction" highlightClick="1"/>
          </p:cNvPr>
          <p:cNvSpPr/>
          <p:nvPr/>
        </p:nvSpPr>
        <p:spPr>
          <a:xfrm>
            <a:off x="1928794" y="5429264"/>
            <a:ext cx="285752" cy="285752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 rot="10800000">
            <a:off x="5857884" y="3643314"/>
            <a:ext cx="3071834" cy="29859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6858048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Оксюморон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контрастное сочетание слов, противоположных по смыслу.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88200" y="3571876"/>
            <a:ext cx="537999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Мёртвые души, живой труп,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грустная радость,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сладкая горечь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воспоминаний.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Парцелляция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–намеренное нарушение границ предложения; разделение одного предложения с помощью точек на несколько частей – две и более.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3214686"/>
            <a:ext cx="729077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200" b="1" dirty="0" smtClean="0">
                <a:solidFill>
                  <a:srgbClr val="001132"/>
                </a:solidFill>
                <a:latin typeface="Monotype Corsiva" pitchFamily="66" charset="0"/>
              </a:rPr>
              <a:t>А всё Кузнецкий мост и вечные французы…</a:t>
            </a:r>
          </a:p>
          <a:p>
            <a:pPr algn="r"/>
            <a:r>
              <a:rPr lang="ru-RU" sz="3200" b="1" dirty="0" smtClean="0">
                <a:solidFill>
                  <a:srgbClr val="001132"/>
                </a:solidFill>
                <a:latin typeface="Monotype Corsiva" pitchFamily="66" charset="0"/>
              </a:rPr>
              <a:t>Губители карманов и сердец!</a:t>
            </a:r>
          </a:p>
          <a:p>
            <a:pPr algn="r"/>
            <a:r>
              <a:rPr lang="ru-RU" sz="3200" b="1" dirty="0" smtClean="0">
                <a:solidFill>
                  <a:srgbClr val="001132"/>
                </a:solidFill>
                <a:latin typeface="Monotype Corsiva" pitchFamily="66" charset="0"/>
              </a:rPr>
              <a:t>Когда избавит нас творец</a:t>
            </a:r>
          </a:p>
          <a:p>
            <a:pPr algn="r"/>
            <a:r>
              <a:rPr lang="ru-RU" sz="3200" b="1" u="sng" dirty="0" smtClean="0">
                <a:solidFill>
                  <a:srgbClr val="731719"/>
                </a:solidFill>
                <a:latin typeface="Monotype Corsiva" pitchFamily="66" charset="0"/>
              </a:rPr>
              <a:t>От шляпок их! Чепцов! И шпилек! И булавок!</a:t>
            </a:r>
          </a:p>
          <a:p>
            <a:pPr algn="r"/>
            <a:r>
              <a:rPr lang="ru-RU" sz="3200" b="1" dirty="0" smtClean="0">
                <a:solidFill>
                  <a:srgbClr val="001132"/>
                </a:solidFill>
                <a:latin typeface="Monotype Corsiva" pitchFamily="66" charset="0"/>
              </a:rPr>
              <a:t>А.С.Грибоедов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072362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Анафора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единоначатие, повторение сходных слов в начале строф или близко расположенных фраз.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143248"/>
            <a:ext cx="492801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Жди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меня, и я вернусь.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Только очень жди.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Жди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когда наводят грусть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Жёлтые дожди…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К.Симонов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Эпифора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повторение одних и тех же слов или фраз в конце нескольких рядом стоящих конструкций.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286124"/>
            <a:ext cx="755694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Мне бы хотелось знать, отчего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я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титулярный советник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? Почему именно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титулярный советник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?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Н.В.Гоголь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Риторический вопрос –  вопрос, который ставится не с целью получения ответа, а для того, чтобы привлечь внимание к тому или иному явлению.</a:t>
            </a:r>
            <a:endParaRPr lang="ru-RU" sz="28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85918" y="3857628"/>
            <a:ext cx="61462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Что день грядущий нам готовит?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А.С.Пушкин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Риторическое обращение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эмоциональное обращение к людям, непосредственно не участвующим в общении, или к неодушевлённым объектам.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3500438"/>
            <a:ext cx="704231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Звёздочки ясные, звёзды высокие!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Что вы храните в себе, что скрываете!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С.Есенин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кумент 8">
            <a:hlinkClick r:id="rId3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мой 11">
            <a:hlinkClick r:id="rId4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357290" y="1000108"/>
            <a:ext cx="700092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Эллипсис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пропуск сказуемого, придающий речи динамизм.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3042" y="3786190"/>
            <a:ext cx="61366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Мы сёла </a:t>
            </a:r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–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 пепел, грады </a:t>
            </a:r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–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 прах.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В.Жуковский</a:t>
            </a: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Лексический повтор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намеренное повторение одного и того же слова или словосочетания для усиления эмоциональности, выразительности высказывания.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643314"/>
            <a:ext cx="740786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Казалось, всё в природе уснуло: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спала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трава,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спали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деревья,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спали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облака!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072362" cy="207170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Вопросно-ответная форма изложения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форма изложения при которой чередуются вопросы и ответы.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7290" y="3571876"/>
            <a:ext cx="669933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Что делать? Не знаю.</a:t>
            </a:r>
          </a:p>
          <a:p>
            <a:pPr algn="r"/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У кого спросить совета? Неизвестно.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14380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Синтаксический параллелизм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одинаковое синтаксическое построение соседних предложений, одинаковое расположение в них сходных членов предложения.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8794" y="3571876"/>
            <a:ext cx="591386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Гляжу на будущность с боязнью,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Гляжу на прошлое с тоской.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М.Ю.Лермонтов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>
            <a:hlinkClick r:id="rId2" action="ppaction://hlinksldjump"/>
          </p:cNvPr>
          <p:cNvSpPr/>
          <p:nvPr/>
        </p:nvSpPr>
        <p:spPr>
          <a:xfrm>
            <a:off x="2714612" y="1214422"/>
            <a:ext cx="3643338" cy="178595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Теория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>
            <a:hlinkClick r:id="rId3" action="ppaction://hlinksldjump"/>
          </p:cNvPr>
          <p:cNvSpPr/>
          <p:nvPr/>
        </p:nvSpPr>
        <p:spPr>
          <a:xfrm>
            <a:off x="2714612" y="4000504"/>
            <a:ext cx="3714776" cy="1714512"/>
          </a:xfrm>
          <a:prstGeom prst="roundRect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Практика</a:t>
            </a:r>
          </a:p>
          <a:p>
            <a:pPr algn="ctr"/>
            <a:r>
              <a:rPr lang="ru-RU" sz="3600" dirty="0" smtClean="0">
                <a:latin typeface="Monotype Corsiva" pitchFamily="66" charset="0"/>
              </a:rPr>
              <a:t>(тест)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8" name="Двойная стрелка влево/вправо 17"/>
          <p:cNvSpPr/>
          <p:nvPr/>
        </p:nvSpPr>
        <p:spPr>
          <a:xfrm rot="16200000">
            <a:off x="4143372" y="3143248"/>
            <a:ext cx="857256" cy="714380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 descr="0372c46a0f0b.png"/>
          <p:cNvPicPr>
            <a:picLocks noChangeAspect="1"/>
          </p:cNvPicPr>
          <p:nvPr/>
        </p:nvPicPr>
        <p:blipFill>
          <a:blip r:embed="rId4" cstate="email">
            <a:lum bright="-20000"/>
          </a:blip>
          <a:stretch>
            <a:fillRect/>
          </a:stretch>
        </p:blipFill>
        <p:spPr>
          <a:xfrm>
            <a:off x="142844" y="142852"/>
            <a:ext cx="4214842" cy="4097062"/>
          </a:xfrm>
          <a:prstGeom prst="rect">
            <a:avLst/>
          </a:prstGeom>
        </p:spPr>
      </p:pic>
      <p:pic>
        <p:nvPicPr>
          <p:cNvPr id="20" name="Содержимое 6" descr="ugol27.png"/>
          <p:cNvPicPr>
            <a:picLocks noGrp="1" noChangeAspect="1"/>
          </p:cNvPicPr>
          <p:nvPr>
            <p:ph idx="1"/>
          </p:nvPr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4888151" y="2474655"/>
            <a:ext cx="3944446" cy="456725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1000108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Однородные члены предложения </a:t>
            </a:r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– перечисляемые действия, предметы признаки.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5984" y="3286124"/>
            <a:ext cx="49712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Были это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весёлые, сильные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и смелые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люди!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М.Горький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Звукопись </a:t>
            </a:r>
            <a:b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</a:br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(игра звуками для усиления выразительности)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4" name="Скругленный прямоугольник 13">
            <a:hlinkClick r:id="rId2" action="ppaction://hlinksldjump"/>
          </p:cNvPr>
          <p:cNvSpPr/>
          <p:nvPr/>
        </p:nvSpPr>
        <p:spPr>
          <a:xfrm>
            <a:off x="857224" y="3071810"/>
            <a:ext cx="3500462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ассонанс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6" name="Скругленный прямоугольник 25">
            <a:hlinkClick r:id="rId3" action="ppaction://hlinksldjump"/>
          </p:cNvPr>
          <p:cNvSpPr/>
          <p:nvPr/>
        </p:nvSpPr>
        <p:spPr>
          <a:xfrm>
            <a:off x="4643438" y="3071810"/>
            <a:ext cx="3571900" cy="150019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аллитерация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8" name="Рисунок 27" descr="0372c46a0f0b.png"/>
          <p:cNvPicPr>
            <a:picLocks noChangeAspect="1"/>
          </p:cNvPicPr>
          <p:nvPr/>
        </p:nvPicPr>
        <p:blipFill>
          <a:blip r:embed="rId4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pic>
        <p:nvPicPr>
          <p:cNvPr id="29" name="Рисунок 28" descr="0372c46a0f0b.png"/>
          <p:cNvPicPr>
            <a:picLocks noChangeAspect="1"/>
          </p:cNvPicPr>
          <p:nvPr/>
        </p:nvPicPr>
        <p:blipFill>
          <a:blip r:embed="rId4" cstate="email">
            <a:lum bright="-20000"/>
          </a:blip>
          <a:stretch>
            <a:fillRect/>
          </a:stretch>
        </p:blipFill>
        <p:spPr>
          <a:xfrm rot="10800000">
            <a:off x="5929322" y="3714752"/>
            <a:ext cx="3071834" cy="2985994"/>
          </a:xfrm>
          <a:prstGeom prst="rect">
            <a:avLst/>
          </a:prstGeom>
        </p:spPr>
      </p:pic>
      <p:sp>
        <p:nvSpPr>
          <p:cNvPr id="8" name="Управляющая кнопка: домой 7">
            <a:hlinkClick r:id="rId5" action="ppaction://hlinksldjump" highlightClick="1"/>
          </p:cNvPr>
          <p:cNvSpPr/>
          <p:nvPr/>
        </p:nvSpPr>
        <p:spPr>
          <a:xfrm>
            <a:off x="4071934" y="521495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85852" y="1000108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Ассонанс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повторение в стихотворной речи одинаковых гласных звуков.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852" y="3286124"/>
            <a:ext cx="661116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Быстро леч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я по рельсам ч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г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нным.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Д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маю д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сво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ю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Н.А.Некрасов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Аллитерация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– повторение в стихотворной речи одинаковых согласных.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03956" y="3286124"/>
            <a:ext cx="6053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Морозом выпитые лужи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хр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у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ст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ят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хр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упки, как 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хр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у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ст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аль.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И.Северянин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8680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В широком смысле к средствам выразительности также относятся: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14" name="Скругленный прямоугольник 13">
            <a:hlinkClick r:id="rId2" action="ppaction://hlinksldjump"/>
          </p:cNvPr>
          <p:cNvSpPr/>
          <p:nvPr/>
        </p:nvSpPr>
        <p:spPr>
          <a:xfrm>
            <a:off x="1142976" y="2143116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синонимы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28" name="Рисунок 27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>
            <a:off x="142844" y="142852"/>
            <a:ext cx="2866175" cy="2786082"/>
          </a:xfrm>
          <a:prstGeom prst="rect">
            <a:avLst/>
          </a:prstGeom>
        </p:spPr>
      </p:pic>
      <p:pic>
        <p:nvPicPr>
          <p:cNvPr id="29" name="Рисунок 28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 rot="10800000">
            <a:off x="5929322" y="3714752"/>
            <a:ext cx="3071834" cy="2985994"/>
          </a:xfrm>
          <a:prstGeom prst="rect">
            <a:avLst/>
          </a:prstGeom>
        </p:spPr>
      </p:pic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4929190" y="4714884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диалектизмы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1071538" y="3429000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контекстные синонимы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4786314" y="2143116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контекстные антонимы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1071538" y="4786322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антонимы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>
            <a:hlinkClick r:id="rId8" action="ppaction://hlinksldjump"/>
          </p:cNvPr>
          <p:cNvSpPr/>
          <p:nvPr/>
        </p:nvSpPr>
        <p:spPr>
          <a:xfrm>
            <a:off x="4857752" y="3500438"/>
            <a:ext cx="2857520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фразеологизмы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2" name="Управляющая кнопка: домой 11">
            <a:hlinkClick r:id="rId9" action="ppaction://hlinksldjump" highlightClick="1"/>
          </p:cNvPr>
          <p:cNvSpPr/>
          <p:nvPr/>
        </p:nvSpPr>
        <p:spPr>
          <a:xfrm>
            <a:off x="4071934" y="5786454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428728" y="928670"/>
            <a:ext cx="678661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Синонимы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близкие по значению слова.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3643314"/>
            <a:ext cx="55612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Мой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ласковый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нежный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зверь.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Контекстные синонимы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– слова, сходные по значению только в данном тексте (вне текста они не имеют сходства в лексическом значении).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214686"/>
            <a:ext cx="637713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Грузное тело его исполнено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гибкой,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звериной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грации…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М.Шолохов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Антонимы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– слова с противоположным значением.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1448" y="3214686"/>
            <a:ext cx="590584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могучая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ты и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бессильная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Матушка-Русь!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Н.А.Некрасов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Контекстные  антонимы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– слова,  которые противопоставлены по значению только в данном тексте.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27076" y="3214686"/>
            <a:ext cx="525022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err="1" smtClean="0">
                <a:solidFill>
                  <a:srgbClr val="731719"/>
                </a:solidFill>
                <a:latin typeface="Monotype Corsiva" pitchFamily="66" charset="0"/>
              </a:rPr>
              <a:t>Мильоны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–вас. Нас –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тьмы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 тьмы, и тьмы.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 .Блок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Фразеологизмы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 устойчивые сочетания слов, понимаемые не буквально, а в переносном смысле.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00298" y="3214686"/>
            <a:ext cx="462504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За тридевять земель.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Работать спустя рукава.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Как снег на голову.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Изобразительно-выразительные средства русского языка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2357422" y="2214554"/>
            <a:ext cx="714380" cy="114300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5929322" y="2214554"/>
            <a:ext cx="714380" cy="1143008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428992" y="2214554"/>
            <a:ext cx="357190" cy="2643206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>
            <a:hlinkClick r:id="rId2" action="ppaction://hlinksldjump"/>
          </p:cNvPr>
          <p:cNvSpPr/>
          <p:nvPr/>
        </p:nvSpPr>
        <p:spPr>
          <a:xfrm>
            <a:off x="1142976" y="4857760"/>
            <a:ext cx="3143272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звукопись</a:t>
            </a:r>
            <a:endParaRPr lang="ru-RU" sz="3600" dirty="0">
              <a:latin typeface="Monotype Corsiva" pitchFamily="66" charset="0"/>
            </a:endParaRPr>
          </a:p>
        </p:txBody>
      </p:sp>
      <p:pic>
        <p:nvPicPr>
          <p:cNvPr id="11" name="Рисунок 10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pic>
        <p:nvPicPr>
          <p:cNvPr id="12" name="Рисунок 11" descr="0372c46a0f0b.png"/>
          <p:cNvPicPr>
            <a:picLocks noChangeAspect="1"/>
          </p:cNvPicPr>
          <p:nvPr/>
        </p:nvPicPr>
        <p:blipFill>
          <a:blip r:embed="rId3" cstate="email">
            <a:lum bright="-20000"/>
          </a:blip>
          <a:stretch>
            <a:fillRect/>
          </a:stretch>
        </p:blipFill>
        <p:spPr>
          <a:xfrm rot="10800000">
            <a:off x="6072166" y="3714752"/>
            <a:ext cx="3071834" cy="2985994"/>
          </a:xfrm>
          <a:prstGeom prst="rect">
            <a:avLst/>
          </a:prstGeom>
        </p:spPr>
      </p:pic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4786314" y="4857760"/>
            <a:ext cx="3143272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примечание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929190" y="2214554"/>
            <a:ext cx="357190" cy="2643206"/>
          </a:xfrm>
          <a:prstGeom prst="downArrow">
            <a:avLst/>
          </a:prstGeom>
          <a:solidFill>
            <a:schemeClr val="accent1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кругленный прямоугольник 14">
            <a:hlinkClick r:id="rId5" action="ppaction://hlinksldjump"/>
          </p:cNvPr>
          <p:cNvSpPr/>
          <p:nvPr/>
        </p:nvSpPr>
        <p:spPr>
          <a:xfrm>
            <a:off x="1071538" y="3429000"/>
            <a:ext cx="3143272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лексические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6" name="Скругленный прямоугольник 15">
            <a:hlinkClick r:id="rId6" action="ppaction://hlinksldjump"/>
          </p:cNvPr>
          <p:cNvSpPr/>
          <p:nvPr/>
        </p:nvSpPr>
        <p:spPr>
          <a:xfrm>
            <a:off x="4786314" y="3429000"/>
            <a:ext cx="3071834" cy="100013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синтаксические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7" name="Управляющая кнопка: документ 16">
            <a:hlinkClick r:id="rId7" action="ppaction://hlinksldjump" highlightClick="1"/>
          </p:cNvPr>
          <p:cNvSpPr/>
          <p:nvPr/>
        </p:nvSpPr>
        <p:spPr>
          <a:xfrm>
            <a:off x="4143372" y="5929330"/>
            <a:ext cx="785818" cy="714380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214414" y="928670"/>
            <a:ext cx="7000924" cy="19288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Диалектизмы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– слова,  употребляемые только жителями той или иной местности(диалект в переводе с греческого  означает «местный говор»).</a:t>
            </a:r>
            <a:endParaRPr lang="ru-RU" sz="28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3000372"/>
            <a:ext cx="6306598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В некоторых российских деревнях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полотенце  по-другому называют 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рушником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белку –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векшей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зайца –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ушканом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.</a:t>
            </a:r>
          </a:p>
          <a:p>
            <a:pPr algn="r"/>
            <a:endParaRPr lang="ru-RU" sz="3600" b="1" dirty="0" smtClean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ugol27.pn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228601" y="-228601"/>
            <a:ext cx="2895606" cy="3352807"/>
          </a:xfrm>
        </p:spPr>
      </p:pic>
      <p:sp>
        <p:nvSpPr>
          <p:cNvPr id="4" name="Прямоугольник 3"/>
          <p:cNvSpPr/>
          <p:nvPr/>
        </p:nvSpPr>
        <p:spPr>
          <a:xfrm>
            <a:off x="1214414" y="785794"/>
            <a:ext cx="7143800" cy="1071570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Тест по теме «Изобразительно-выразительные средства русского языка»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57290" y="1928802"/>
            <a:ext cx="6603731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solidFill>
                  <a:srgbClr val="261300"/>
                </a:solidFill>
              </a:rPr>
              <a:t>В тесте - 15 заданий.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 Каждое задание имеет 4 варианта ответа.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 Необходимо выбрать один правильный.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Для этого наведите курсор мыши на объект      .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Если Вы правильно ответили,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 то объект меняет цвет на зелёный      ,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 если Вы ошиблись  - то на     .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В любой момент Вы можете вернуться к теории,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 выбрав значок         . </a:t>
            </a:r>
          </a:p>
          <a:p>
            <a:pPr algn="ctr"/>
            <a:r>
              <a:rPr lang="ru-RU" sz="2400" dirty="0" smtClean="0">
                <a:solidFill>
                  <a:srgbClr val="261300"/>
                </a:solidFill>
              </a:rPr>
              <a:t>Перейти к тесту </a:t>
            </a:r>
            <a:endParaRPr lang="ru-RU" sz="2400" dirty="0">
              <a:solidFill>
                <a:srgbClr val="261300"/>
              </a:solidFill>
            </a:endParaRPr>
          </a:p>
        </p:txBody>
      </p:sp>
      <p:sp>
        <p:nvSpPr>
          <p:cNvPr id="12" name="Управляющая кнопка: домой 11">
            <a:hlinkClick r:id="" action="ppaction://hlinkshowjump?jump=firstslide" highlightClick="1"/>
          </p:cNvPr>
          <p:cNvSpPr/>
          <p:nvPr/>
        </p:nvSpPr>
        <p:spPr>
          <a:xfrm>
            <a:off x="5357818" y="4929198"/>
            <a:ext cx="428628" cy="357190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5857884" y="5500702"/>
            <a:ext cx="2571768" cy="0"/>
          </a:xfrm>
          <a:prstGeom prst="line">
            <a:avLst/>
          </a:prstGeom>
          <a:ln>
            <a:solidFill>
              <a:srgbClr val="66330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8251057" y="5679297"/>
            <a:ext cx="357190" cy="1588"/>
          </a:xfrm>
          <a:prstGeom prst="straightConnector1">
            <a:avLst/>
          </a:prstGeom>
          <a:ln>
            <a:solidFill>
              <a:srgbClr val="663300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2" name="Управляющая кнопка: домой 21">
            <a:hlinkClick r:id="rId3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7286644" y="3143248"/>
            <a:ext cx="285752" cy="285752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786578" y="3857628"/>
            <a:ext cx="285752" cy="285752"/>
          </a:xfrm>
          <a:prstGeom prst="ellipse">
            <a:avLst/>
          </a:prstGeom>
          <a:solidFill>
            <a:srgbClr val="006600"/>
          </a:solidFill>
          <a:ln>
            <a:solidFill>
              <a:srgbClr val="644C4C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143636" y="4214818"/>
            <a:ext cx="285752" cy="285752"/>
          </a:xfrm>
          <a:prstGeom prst="ellipse">
            <a:avLst/>
          </a:prstGeom>
          <a:solidFill>
            <a:srgbClr val="73171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63121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Какая стилистическая фигура заключается в том,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что вопрос ставится не с целью получить на него ответ, а чтобы привлечь внимание читателя или слушателя к тому или иному явлению, для эмоционального выделения смысловых центров текста?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2857496"/>
            <a:ext cx="34830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риторический вопрос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57488" y="3500438"/>
            <a:ext cx="158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эллипсис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57488" y="4071942"/>
            <a:ext cx="403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риторическое обращение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57488" y="4714884"/>
            <a:ext cx="41342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вопросно-ответная форма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500298" y="2928934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2500298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500298" y="4214818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500298" y="485776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938992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Какая стилистическая фигура используется автором в данном стихотворном отрывке?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Девушка пела в церковном хоре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всех уставших в чужом краю, 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всех кораблях, ушедших в море,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О всех, забывших радость свою. (А.Блок)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86248" y="300037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эпифора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6248" y="3571876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6248" y="4143380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86248" y="4714884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786182" y="478632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786182" y="3643314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786182" y="4214818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786182" y="3143248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015663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 3.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Одинаковое синтаксическое построение соседних предложений, одинаковое расположение в них сходных членов предложения – это…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парцелляция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786058"/>
            <a:ext cx="15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4071942"/>
            <a:ext cx="213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параллелизм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2928934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228599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Намеренное дробление предложения на значимые смысловые части – это…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парцелляция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00504"/>
            <a:ext cx="213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параллелизм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5.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Обратный порядок слов в предложении с целью усиления выразительности речи – это…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719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аллегория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6.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Одинаковая концовка нескольких предложений, усиливающая значение  образа, понятия – это…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32407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лексический повтор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015663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7.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цитируемой строке М.Ю.Лермонтова?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«Но красоты их безобразной я скоро таинство постиг»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872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оксюморон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5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8.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цитируемой строке А.Твардовского?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«Полночь в моё городское окно входит с ночными дарами»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2468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олицетворение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750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гипербола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20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74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214818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86808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1132"/>
                </a:solidFill>
                <a:latin typeface="Monotype Corsiva" pitchFamily="66" charset="0"/>
              </a:rPr>
              <a:t>Лексические средства (тропы)</a:t>
            </a:r>
            <a:endParaRPr lang="ru-RU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857224" y="214311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олицетворение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6" name="Скругленный прямоугольник 5">
            <a:hlinkClick r:id="rId3" action="ppaction://hlinksldjump"/>
          </p:cNvPr>
          <p:cNvSpPr/>
          <p:nvPr/>
        </p:nvSpPr>
        <p:spPr>
          <a:xfrm>
            <a:off x="857224" y="321468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сравнение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7" name="Скругленный прямоугольник 6">
            <a:hlinkClick r:id="rId4" action="ppaction://hlinksldjump"/>
          </p:cNvPr>
          <p:cNvSpPr/>
          <p:nvPr/>
        </p:nvSpPr>
        <p:spPr>
          <a:xfrm>
            <a:off x="857224" y="428625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метафора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8" name="Скругленный прямоугольник 7">
            <a:hlinkClick r:id="rId5" action="ppaction://hlinksldjump"/>
          </p:cNvPr>
          <p:cNvSpPr/>
          <p:nvPr/>
        </p:nvSpPr>
        <p:spPr>
          <a:xfrm>
            <a:off x="857224" y="535782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метонимия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9" name="Скругленный прямоугольник 8">
            <a:hlinkClick r:id="rId6" action="ppaction://hlinksldjump"/>
          </p:cNvPr>
          <p:cNvSpPr/>
          <p:nvPr/>
        </p:nvSpPr>
        <p:spPr>
          <a:xfrm>
            <a:off x="5214942" y="535782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перифраза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0" name="Скругленный прямоугольник 9">
            <a:hlinkClick r:id="rId7" action="ppaction://hlinksldjump"/>
          </p:cNvPr>
          <p:cNvSpPr/>
          <p:nvPr/>
        </p:nvSpPr>
        <p:spPr>
          <a:xfrm>
            <a:off x="5214942" y="428625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ирония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1" name="Скругленный прямоугольник 10">
            <a:hlinkClick r:id="rId8" action="ppaction://hlinksldjump"/>
          </p:cNvPr>
          <p:cNvSpPr/>
          <p:nvPr/>
        </p:nvSpPr>
        <p:spPr>
          <a:xfrm>
            <a:off x="5214942" y="321468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литота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2" name="Скругленный прямоугольник 11">
            <a:hlinkClick r:id="rId9" action="ppaction://hlinksldjump"/>
          </p:cNvPr>
          <p:cNvSpPr/>
          <p:nvPr/>
        </p:nvSpPr>
        <p:spPr>
          <a:xfrm>
            <a:off x="5214942" y="214311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гипербола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3" name="Скругленный прямоугольник 12">
            <a:hlinkClick r:id="rId10" action="ppaction://hlinksldjump"/>
          </p:cNvPr>
          <p:cNvSpPr/>
          <p:nvPr/>
        </p:nvSpPr>
        <p:spPr>
          <a:xfrm>
            <a:off x="5214942" y="107154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синекдоха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4" name="Скругленный прямоугольник 13">
            <a:hlinkClick r:id="rId11" action="ppaction://hlinksldjump"/>
          </p:cNvPr>
          <p:cNvSpPr/>
          <p:nvPr/>
        </p:nvSpPr>
        <p:spPr>
          <a:xfrm>
            <a:off x="857224" y="1071546"/>
            <a:ext cx="3000396" cy="92869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эпитет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16" name="Управляющая кнопка: домой 15">
            <a:hlinkClick r:id="rId12" action="ppaction://hlinksldjump" highlightClick="1"/>
          </p:cNvPr>
          <p:cNvSpPr/>
          <p:nvPr/>
        </p:nvSpPr>
        <p:spPr>
          <a:xfrm>
            <a:off x="4143372" y="5857892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9.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цитируемой строке А.С.Пушкина?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«Читал охотно Апулея, а Цицерона не читал»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641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метафора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8726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метонимия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эпитет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5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015663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10.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Синтаксическая конструкция, внутри которой однородные выразительные средства располагаются в порядке усиления или ослабления признака?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5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500438"/>
            <a:ext cx="158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эллипсис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21403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парцелляция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11.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цитируемой строке А.С.Пушкина?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«Страна восходящего солнца – мечта каждого путешественника»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2468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олицетворение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20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7780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перифраза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19616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эпитет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70788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12.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термин обозначает стилистический контраст, противопоставление разных явлений и понятий?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оксюморон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050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антитеза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72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антонимы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400110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13. Художественное преуменьшение?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4810" y="2285992"/>
            <a:ext cx="120385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литота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748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синекдоха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641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метафора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2428868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631216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14.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цитируемых строках А.Блока?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«Милый друг, и в этом тихом доме,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Лихорадка бьёт меня.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найти мне место в тихом доме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Возле мирного огня»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4643446"/>
            <a:ext cx="21303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параллелизм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5915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инверсия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4446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анафора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00504"/>
            <a:ext cx="14734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эпифора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4714884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180474" y="-180473"/>
            <a:ext cx="2285994" cy="26469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2976" y="714356"/>
            <a:ext cx="7500990" cy="1015663"/>
          </a:xfrm>
          <a:prstGeom prst="rect">
            <a:avLst/>
          </a:prstGeom>
          <a:solidFill>
            <a:srgbClr val="644C4C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15.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Какой приём использован в цитируемой строке  С.Есенина?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«Не жалею, не зову, не плачу,</a:t>
            </a: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Всё пройдёт, как с белых яблонь дым»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3372" y="2214554"/>
            <a:ext cx="15616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градация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372" y="2857496"/>
            <a:ext cx="17459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сравнение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43372" y="3429000"/>
            <a:ext cx="19102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оксюморон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43372" y="4071942"/>
            <a:ext cx="15856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эллипсис</a:t>
            </a:r>
          </a:p>
        </p:txBody>
      </p:sp>
      <p:sp>
        <p:nvSpPr>
          <p:cNvPr id="24" name="Овал 23"/>
          <p:cNvSpPr/>
          <p:nvPr/>
        </p:nvSpPr>
        <p:spPr>
          <a:xfrm>
            <a:off x="3643306" y="235743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643306" y="3000372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643306" y="3571876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3643306" y="4143380"/>
            <a:ext cx="357190" cy="35719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омой 13">
            <a:hlinkClick r:id="rId4" action="ppaction://hlinksldjump" highlightClick="1"/>
          </p:cNvPr>
          <p:cNvSpPr/>
          <p:nvPr/>
        </p:nvSpPr>
        <p:spPr>
          <a:xfrm>
            <a:off x="428596" y="5929330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" action="ppaction://hlinkshowjump?jump=nextslide"/>
          </p:cNvPr>
          <p:cNvSpPr/>
          <p:nvPr/>
        </p:nvSpPr>
        <p:spPr>
          <a:xfrm>
            <a:off x="7786710" y="6143644"/>
            <a:ext cx="1000132" cy="556070"/>
          </a:xfrm>
          <a:prstGeom prst="rightArrow">
            <a:avLst/>
          </a:prstGeom>
          <a:solidFill>
            <a:srgbClr val="644C4C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далее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6600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5400000">
            <a:off x="622230" y="449284"/>
            <a:ext cx="3357586" cy="38877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14480" y="1857364"/>
            <a:ext cx="599074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1A1422"/>
                </a:solidFill>
                <a:latin typeface="Monotype Corsiva" pitchFamily="66" charset="0"/>
              </a:rPr>
              <a:t>Изобразительно-выразительные </a:t>
            </a:r>
          </a:p>
          <a:p>
            <a:pPr algn="ctr"/>
            <a:r>
              <a:rPr lang="ru-RU" sz="3600" b="1" dirty="0" smtClean="0">
                <a:solidFill>
                  <a:srgbClr val="1A1422"/>
                </a:solidFill>
                <a:latin typeface="Monotype Corsiva" pitchFamily="66" charset="0"/>
              </a:rPr>
              <a:t>средства делают нашу речь </a:t>
            </a:r>
          </a:p>
          <a:p>
            <a:pPr algn="ctr"/>
            <a:r>
              <a:rPr lang="ru-RU" sz="3600" b="1" dirty="0" smtClean="0">
                <a:solidFill>
                  <a:srgbClr val="1A1422"/>
                </a:solidFill>
                <a:latin typeface="Monotype Corsiva" pitchFamily="66" charset="0"/>
              </a:rPr>
              <a:t>более яркой, </a:t>
            </a:r>
          </a:p>
          <a:p>
            <a:pPr algn="ctr"/>
            <a:r>
              <a:rPr lang="ru-RU" sz="3600" b="1" dirty="0" smtClean="0">
                <a:solidFill>
                  <a:srgbClr val="1A1422"/>
                </a:solidFill>
                <a:latin typeface="Monotype Corsiva" pitchFamily="66" charset="0"/>
              </a:rPr>
              <a:t>образной и эмоциональной!</a:t>
            </a:r>
            <a:endParaRPr lang="ru-RU" sz="3600" b="1" dirty="0">
              <a:solidFill>
                <a:srgbClr val="1A1422"/>
              </a:solidFill>
              <a:latin typeface="Monotype Corsiva" pitchFamily="66" charset="0"/>
            </a:endParaRPr>
          </a:p>
        </p:txBody>
      </p:sp>
      <p:pic>
        <p:nvPicPr>
          <p:cNvPr id="4" name="Содержимое 6" descr="ugol27.png"/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 rot="16200000">
            <a:off x="4979950" y="1735168"/>
            <a:ext cx="3357586" cy="3887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92867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Ресурсы:</a:t>
            </a: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332037"/>
            <a:ext cx="6643734" cy="3525855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Monotype Corsiva" pitchFamily="66" charset="0"/>
              </a:rPr>
              <a:t>«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Единый государственный экзамен 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2016» </a:t>
            </a:r>
            <a:r>
              <a:rPr lang="ru-RU" dirty="0" err="1" smtClean="0">
                <a:solidFill>
                  <a:srgbClr val="002060"/>
                </a:solidFill>
                <a:latin typeface="Monotype Corsiva" pitchFamily="66" charset="0"/>
              </a:rPr>
              <a:t>С.В.Драбкина</a:t>
            </a:r>
            <a:r>
              <a:rPr lang="ru-RU" dirty="0" smtClean="0">
                <a:solidFill>
                  <a:srgbClr val="002060"/>
                </a:solidFill>
                <a:latin typeface="Monotype Corsiva" pitchFamily="66" charset="0"/>
              </a:rPr>
              <a:t>, Д.И.Субботин, Москва «Интеллект-центр</a:t>
            </a:r>
            <a:r>
              <a:rPr lang="ru-RU" smtClean="0">
                <a:solidFill>
                  <a:srgbClr val="002060"/>
                </a:solidFill>
                <a:latin typeface="Monotype Corsiva" pitchFamily="66" charset="0"/>
              </a:rPr>
              <a:t>» </a:t>
            </a:r>
            <a:r>
              <a:rPr lang="ru-RU" smtClean="0">
                <a:solidFill>
                  <a:srgbClr val="002060"/>
                </a:solidFill>
                <a:latin typeface="Monotype Corsiva" pitchFamily="66" charset="0"/>
              </a:rPr>
              <a:t>2016</a:t>
            </a: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r>
              <a:rPr lang="en-US" dirty="0" smtClean="0">
                <a:solidFill>
                  <a:srgbClr val="002060"/>
                </a:solidFill>
                <a:latin typeface="Monotype Corsiva" pitchFamily="66" charset="0"/>
              </a:rPr>
              <a:t>http://www.lenagold.ru/</a:t>
            </a:r>
            <a:endParaRPr lang="ru-RU" dirty="0" smtClean="0">
              <a:solidFill>
                <a:srgbClr val="002060"/>
              </a:solidFill>
              <a:latin typeface="Monotype Corsiva" pitchFamily="66" charset="0"/>
            </a:endParaRPr>
          </a:p>
          <a:p>
            <a:pPr>
              <a:buNone/>
            </a:pPr>
            <a:endParaRPr lang="ru-RU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pic>
        <p:nvPicPr>
          <p:cNvPr id="4" name="Рисунок 3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2866175" cy="2786082"/>
          </a:xfrm>
          <a:prstGeom prst="rect">
            <a:avLst/>
          </a:prstGeom>
        </p:spPr>
      </p:pic>
      <p:pic>
        <p:nvPicPr>
          <p:cNvPr id="5" name="Рисунок 4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 rot="10800000">
            <a:off x="5929322" y="3643314"/>
            <a:ext cx="2866175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Эпитет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- это образное определение, отвечающее на вопрос какой? какая? какое? какие? и обычно выраженное именем прилагательным.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643314"/>
            <a:ext cx="822372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Сквозь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волнистые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туманы пробирается луна,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На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печальные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поляны льёт печально свет она.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А.С.Пушкин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1000108"/>
            <a:ext cx="7143800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Олицетворение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приписывание качеств, действий, эмоций человека предметам, природе, абстрактным понятиям.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3500438"/>
            <a:ext cx="87511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Буря 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мглою небо кроет, вихри снежные крутя: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То как зверь она завоет, то 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заплачет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, как дитя.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А.С.Пушкин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071538" y="1000108"/>
            <a:ext cx="7286676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Сравнение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– сопоставление в тексте двух предметов или явлений, для того чтобы пояснить один из них при помощи другого. Чаще всего сравнения вводятся в предложение с помощью союзов КАК, СЛОВНО, ТОЧНО, БУДТО.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00166" y="3714752"/>
            <a:ext cx="6277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Лёд</a:t>
            </a:r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 неокрепший на речке студёной,</a:t>
            </a:r>
          </a:p>
          <a:p>
            <a:pPr algn="r"/>
            <a:r>
              <a:rPr lang="ru-RU" sz="3600" b="1" u="sng" dirty="0">
                <a:solidFill>
                  <a:srgbClr val="731719"/>
                </a:solidFill>
                <a:latin typeface="Monotype Corsiva" pitchFamily="66" charset="0"/>
              </a:rPr>
              <a:t>с</a:t>
            </a:r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ловно как тающий сахар лежит.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Н.А.Некрасов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9" name="Управляющая кнопка: домой 8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Управляющая кнопка: документ 11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857232"/>
            <a:ext cx="7215238" cy="22860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latin typeface="Monotype Corsiva" pitchFamily="66" charset="0"/>
              </a:rPr>
              <a:t>Метафора  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-  перенос свойств с одного предмета на другой на основании их сходства. </a:t>
            </a:r>
            <a:r>
              <a:rPr lang="ru-RU" sz="2800" b="1" dirty="0">
                <a:solidFill>
                  <a:srgbClr val="001132"/>
                </a:solidFill>
                <a:latin typeface="Monotype Corsiva" pitchFamily="66" charset="0"/>
              </a:rPr>
              <a:t>В</a:t>
            </a:r>
            <a:r>
              <a:rPr lang="ru-RU" sz="2800" b="1" dirty="0" smtClean="0">
                <a:solidFill>
                  <a:srgbClr val="001132"/>
                </a:solidFill>
                <a:latin typeface="Monotype Corsiva" pitchFamily="66" charset="0"/>
              </a:rPr>
              <a:t> основе метафоры лежит сравнение, но оно не оформлено с помощью сравнительных союзов, поэтому метафору называют скрытым сравнением.</a:t>
            </a:r>
            <a:endParaRPr lang="ru-RU" sz="2800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3571876"/>
            <a:ext cx="599882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Пустых небес прозрачное стекло</a:t>
            </a:r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;</a:t>
            </a:r>
          </a:p>
          <a:p>
            <a:pPr algn="r"/>
            <a:r>
              <a:rPr lang="ru-RU" sz="3600" b="1" u="sng" dirty="0" smtClean="0">
                <a:solidFill>
                  <a:srgbClr val="731719"/>
                </a:solidFill>
                <a:latin typeface="Monotype Corsiva" pitchFamily="66" charset="0"/>
              </a:rPr>
              <a:t>Багровый костёр заката</a:t>
            </a:r>
            <a:r>
              <a:rPr lang="ru-RU" sz="3600" b="1" dirty="0" smtClean="0">
                <a:solidFill>
                  <a:srgbClr val="731719"/>
                </a:solidFill>
                <a:latin typeface="Monotype Corsiva" pitchFamily="66" charset="0"/>
              </a:rPr>
              <a:t>.</a:t>
            </a:r>
          </a:p>
          <a:p>
            <a:pPr algn="r"/>
            <a:r>
              <a:rPr lang="ru-RU" sz="3600" b="1" dirty="0" smtClean="0">
                <a:solidFill>
                  <a:srgbClr val="001132"/>
                </a:solidFill>
                <a:latin typeface="Monotype Corsiva" pitchFamily="66" charset="0"/>
              </a:rPr>
              <a:t>И.А.Бунин</a:t>
            </a:r>
            <a:endParaRPr lang="ru-RU" sz="3600" b="1" dirty="0">
              <a:solidFill>
                <a:srgbClr val="001132"/>
              </a:solidFill>
              <a:latin typeface="Monotype Corsiva" pitchFamily="66" charset="0"/>
            </a:endParaRPr>
          </a:p>
        </p:txBody>
      </p:sp>
      <p:pic>
        <p:nvPicPr>
          <p:cNvPr id="8" name="Рисунок 7" descr="0372c46a0f0b.png"/>
          <p:cNvPicPr>
            <a:picLocks noChangeAspect="1"/>
          </p:cNvPicPr>
          <p:nvPr/>
        </p:nvPicPr>
        <p:blipFill>
          <a:blip r:embed="rId2" cstate="email">
            <a:lum bright="-20000"/>
          </a:blip>
          <a:stretch>
            <a:fillRect/>
          </a:stretch>
        </p:blipFill>
        <p:spPr>
          <a:xfrm>
            <a:off x="142844" y="214290"/>
            <a:ext cx="3071834" cy="2985994"/>
          </a:xfrm>
          <a:prstGeom prst="rect">
            <a:avLst/>
          </a:prstGeom>
        </p:spPr>
      </p:pic>
      <p:sp>
        <p:nvSpPr>
          <p:cNvPr id="10" name="Управляющая кнопка: домой 9">
            <a:hlinkClick r:id="rId3" action="ppaction://hlinksldjump" highlightClick="1"/>
          </p:cNvPr>
          <p:cNvSpPr/>
          <p:nvPr/>
        </p:nvSpPr>
        <p:spPr>
          <a:xfrm>
            <a:off x="642910" y="5643578"/>
            <a:ext cx="785818" cy="785818"/>
          </a:xfrm>
          <a:prstGeom prst="actionButtonHom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Управляющая кнопка: документ 10">
            <a:hlinkClick r:id="rId4" action="ppaction://hlinksldjump" highlightClick="1"/>
          </p:cNvPr>
          <p:cNvSpPr/>
          <p:nvPr/>
        </p:nvSpPr>
        <p:spPr>
          <a:xfrm>
            <a:off x="7786710" y="5786454"/>
            <a:ext cx="785818" cy="785818"/>
          </a:xfrm>
          <a:prstGeom prst="actionButtonDocumen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6633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1740</Words>
  <Application>Microsoft Office PowerPoint</Application>
  <PresentationFormat>Экран (4:3)</PresentationFormat>
  <Paragraphs>324</Paragraphs>
  <Slides>58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58</vt:i4>
      </vt:variant>
    </vt:vector>
  </HeadingPairs>
  <TitlesOfParts>
    <vt:vector size="59" baseType="lpstr">
      <vt:lpstr>Тема Office</vt:lpstr>
      <vt:lpstr>Изобразительно-выразительные средства русского языка</vt:lpstr>
      <vt:lpstr>Презентация PowerPoint</vt:lpstr>
      <vt:lpstr>Презентация PowerPoint</vt:lpstr>
      <vt:lpstr>Изобразительно-выразительные средства русского языка</vt:lpstr>
      <vt:lpstr>Лексические средства (тропы)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Синтаксические средства (фигуры речи)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Звукопись  (игра звуками для усиления выразительности)</vt:lpstr>
      <vt:lpstr>Презентация PowerPoint</vt:lpstr>
      <vt:lpstr>Презентация PowerPoint</vt:lpstr>
      <vt:lpstr>В широком смысле к средствам выразительности также относятся: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Изобразительно-выразительные средства русского языка</dc:title>
  <dc:creator>Валентина</dc:creator>
  <cp:lastModifiedBy>Valentina</cp:lastModifiedBy>
  <cp:revision>142</cp:revision>
  <dcterms:created xsi:type="dcterms:W3CDTF">2014-04-19T16:42:10Z</dcterms:created>
  <dcterms:modified xsi:type="dcterms:W3CDTF">2019-02-12T11:23:10Z</dcterms:modified>
</cp:coreProperties>
</file>